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6" r:id="rId2"/>
  </p:sldIdLst>
  <p:sldSz cx="32918400" cy="38404800"/>
  <p:notesSz cx="6858000" cy="9144000"/>
  <p:embeddedFontLst>
    <p:embeddedFont>
      <p:font typeface="Calibri" panose="020F0502020204030204" pitchFamily="34" charset="0"/>
      <p:regular r:id="rId4"/>
      <p:bold r:id="rId5"/>
      <p:italic r:id="rId6"/>
      <p:boldItalic r:id="rId7"/>
    </p:embeddedFont>
    <p:embeddedFont>
      <p:font typeface="Encode Sans" panose="020B0604020202020204" charset="0"/>
      <p:regular r:id="rId8"/>
      <p:bold r:id="rId9"/>
    </p:embeddedFont>
    <p:embeddedFont>
      <p:font typeface="Roboto" panose="020B0604020202020204" charset="0"/>
      <p:regular r:id="rId10"/>
      <p:bold r:id="rId11"/>
      <p:italic r:id="rId12"/>
      <p:boldItalic r:id="rId13"/>
    </p:embeddedFont>
    <p:embeddedFont>
      <p:font typeface="Roboto Light" panose="020B0604020202020204" charset="0"/>
      <p:regular r:id="rId14"/>
      <p:bold r:id="rId15"/>
      <p:italic r:id="rId16"/>
      <p:boldItalic r:id="rId17"/>
    </p:embeddedFont>
    <p:embeddedFont>
      <p:font typeface="Roboto Medium"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 d="100"/>
          <a:sy n="14" d="100"/>
        </p:scale>
        <p:origin x="2371"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106613" y="1143000"/>
            <a:ext cx="2644775"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576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576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576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576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576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576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576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576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576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
        <p:cNvGrpSpPr/>
        <p:nvPr/>
      </p:nvGrpSpPr>
      <p:grpSpPr>
        <a:xfrm>
          <a:off x="0" y="0"/>
          <a:ext cx="0" cy="0"/>
          <a:chOff x="0" y="0"/>
          <a:chExt cx="0" cy="0"/>
        </a:xfrm>
      </p:grpSpPr>
      <p:sp>
        <p:nvSpPr>
          <p:cNvPr id="18" name="Shape 18"/>
          <p:cNvSpPr>
            <a:spLocks noGrp="1" noRot="1" noChangeAspect="1"/>
          </p:cNvSpPr>
          <p:nvPr>
            <p:ph type="sldImg" idx="2"/>
          </p:nvPr>
        </p:nvSpPr>
        <p:spPr>
          <a:xfrm>
            <a:off x="2106613" y="1143000"/>
            <a:ext cx="2644775"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 name="Shape 1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Do not change the poster dimensions. You can move the headings and sections included in the poster template as you wish.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i="0" u="none" strike="noStrike" cap="none">
                <a:solidFill>
                  <a:schemeClr val="dk1"/>
                </a:solidFill>
                <a:latin typeface="Calibri"/>
                <a:ea typeface="Calibri"/>
                <a:cs typeface="Calibri"/>
                <a:sym typeface="Calibri"/>
              </a:rPr>
              <a:t>The Challenge </a:t>
            </a:r>
            <a:r>
              <a:rPr lang="en-US" sz="1200" b="0" i="0" u="none" strike="noStrike" cap="none">
                <a:solidFill>
                  <a:schemeClr val="dk1"/>
                </a:solidFill>
                <a:latin typeface="Calibri"/>
                <a:ea typeface="Calibri"/>
                <a:cs typeface="Calibri"/>
                <a:sym typeface="Calibri"/>
              </a:rPr>
              <a:t>(use a well polished point of view, include some description of your need experts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After looking at this section, your audience should have a good idea of what was your challenge AND why it is important!</a:t>
            </a:r>
            <a:endParaRPr sz="1200"/>
          </a:p>
          <a:p>
            <a:pPr marL="0" marR="0" lvl="0" indent="0" algn="l" rtl="0">
              <a:spcBef>
                <a:spcPts val="0"/>
              </a:spcBef>
              <a:spcAft>
                <a:spcPts val="0"/>
              </a:spcAft>
              <a:buNone/>
            </a:pPr>
            <a:r>
              <a:rPr lang="en-US" sz="1200" b="1" i="0" u="none" strike="noStrike" cap="none">
                <a:solidFill>
                  <a:schemeClr val="dk1"/>
                </a:solidFill>
                <a:latin typeface="Calibri"/>
                <a:ea typeface="Calibri"/>
                <a:cs typeface="Calibri"/>
                <a:sym typeface="Calibri"/>
              </a:rPr>
              <a:t>Your Design! </a:t>
            </a:r>
            <a:r>
              <a:rPr lang="en-US" sz="1200" b="0" i="0" u="none" strike="noStrike" cap="none">
                <a:solidFill>
                  <a:schemeClr val="dk1"/>
                </a:solidFill>
                <a:latin typeface="Calibri"/>
                <a:ea typeface="Calibri"/>
                <a:cs typeface="Calibri"/>
                <a:sym typeface="Calibri"/>
              </a:rPr>
              <a:t>(should be the main focus of poster)</a:t>
            </a:r>
            <a:endParaRPr sz="1200"/>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This section should showcase your design solution</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Make sure someone can quickly see and describe the main features/innovations of your design by quickly looking at your poster. </a:t>
            </a:r>
            <a:endParaRPr sz="1200"/>
          </a:p>
          <a:p>
            <a:pPr marL="0" marR="0" lvl="0" indent="0" algn="l" rtl="0">
              <a:spcBef>
                <a:spcPts val="0"/>
              </a:spcBef>
              <a:spcAft>
                <a:spcPts val="0"/>
              </a:spcAft>
              <a:buNone/>
            </a:pPr>
            <a:r>
              <a:rPr lang="en-US" sz="1200" b="1" i="0" u="none" strike="noStrike" cap="none">
                <a:solidFill>
                  <a:schemeClr val="dk1"/>
                </a:solidFill>
                <a:latin typeface="Calibri"/>
                <a:ea typeface="Calibri"/>
                <a:cs typeface="Calibri"/>
                <a:sym typeface="Calibri"/>
              </a:rPr>
              <a:t>The Future </a:t>
            </a:r>
            <a:r>
              <a:rPr lang="en-US" sz="1200" b="0" i="0" u="none" strike="noStrike" cap="none">
                <a:solidFill>
                  <a:schemeClr val="dk1"/>
                </a:solidFill>
                <a:latin typeface="Calibri"/>
                <a:ea typeface="Calibri"/>
                <a:cs typeface="Calibri"/>
                <a:sym typeface="Calibri"/>
              </a:rPr>
              <a:t>(Where are you headed? What do you want the audience to remember?)</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5760"/>
              <a:buFont typeface="Calibri"/>
              <a:buNone/>
            </a:pPr>
            <a:endParaRPr sz="12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5760"/>
              <a:buFont typeface="Calibri"/>
              <a:buNone/>
            </a:pPr>
            <a:r>
              <a:rPr lang="en-US" sz="1200" b="0" i="1" u="none" strike="noStrike" cap="none">
                <a:solidFill>
                  <a:schemeClr val="dk1"/>
                </a:solidFill>
                <a:latin typeface="Calibri"/>
                <a:ea typeface="Calibri"/>
                <a:cs typeface="Calibri"/>
                <a:sym typeface="Calibri"/>
              </a:rPr>
              <a:t>Use this as an opportunity to use positive language and focus on the abilities and expertise of your need experts! </a:t>
            </a:r>
            <a:endParaRPr sz="1200" b="0" i="1" u="none" strike="noStrike" cap="none">
              <a:solidFill>
                <a:schemeClr val="dk1"/>
              </a:solidFill>
              <a:latin typeface="Encode Sans"/>
              <a:ea typeface="Encode Sans"/>
              <a:cs typeface="Encode Sans"/>
              <a:sym typeface="Encode Sans"/>
            </a:endParaRPr>
          </a:p>
          <a:p>
            <a:pPr marL="0" marR="0" lvl="0" indent="0" algn="l" rtl="0">
              <a:lnSpc>
                <a:spcPct val="100000"/>
              </a:lnSpc>
              <a:spcBef>
                <a:spcPts val="0"/>
              </a:spcBef>
              <a:spcAft>
                <a:spcPts val="0"/>
              </a:spcAft>
              <a:buClr>
                <a:schemeClr val="dk1"/>
              </a:buClr>
              <a:buSzPts val="6000"/>
              <a:buFont typeface="Encode Sans"/>
              <a:buNone/>
            </a:pPr>
            <a:r>
              <a:rPr lang="en-US" sz="1200" b="0" i="1" u="none" strike="noStrike" cap="none">
                <a:solidFill>
                  <a:schemeClr val="dk1"/>
                </a:solidFill>
                <a:latin typeface="Encode Sans"/>
                <a:ea typeface="Encode Sans"/>
                <a:cs typeface="Encode Sans"/>
                <a:sym typeface="Encode Sans"/>
              </a:rPr>
              <a:t>Consider how you will interact with and use the poster as a backdrop to share your design with others. What other props or interactive activities do you want to bring?</a:t>
            </a:r>
            <a:endParaRPr sz="1200" b="0" i="1"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1" u="none" strike="noStrike" cap="none">
                <a:solidFill>
                  <a:schemeClr val="dk1"/>
                </a:solidFill>
                <a:latin typeface="Calibri"/>
                <a:ea typeface="Calibri"/>
                <a:cs typeface="Calibri"/>
                <a:sym typeface="Calibri"/>
              </a:rPr>
              <a:t>Keep text to a minimum (use bullets and lists). Make sure all text is large enough to be read from a distance of 2 meters, nothing smaller than 36 pt font.</a:t>
            </a:r>
            <a:endParaRPr sz="1200"/>
          </a:p>
          <a:p>
            <a:pPr marL="0" marR="0" lvl="0" indent="0" algn="l" rtl="0">
              <a:spcBef>
                <a:spcPts val="0"/>
              </a:spcBef>
              <a:spcAft>
                <a:spcPts val="0"/>
              </a:spcAft>
              <a:buNone/>
            </a:pPr>
            <a:r>
              <a:rPr lang="en-US" sz="1200" b="0" i="1" u="none" strike="noStrike" cap="none">
                <a:solidFill>
                  <a:schemeClr val="dk1"/>
                </a:solidFill>
                <a:latin typeface="Calibri"/>
                <a:ea typeface="Calibri"/>
                <a:cs typeface="Calibri"/>
                <a:sym typeface="Calibri"/>
              </a:rPr>
              <a:t>Use images, graphs, and tables instead of text </a:t>
            </a:r>
            <a:r>
              <a:rPr lang="en-US" sz="1200" b="0" i="1" u="sng" strike="noStrike" cap="none">
                <a:solidFill>
                  <a:schemeClr val="dk1"/>
                </a:solidFill>
                <a:latin typeface="Calibri"/>
                <a:ea typeface="Calibri"/>
                <a:cs typeface="Calibri"/>
                <a:sym typeface="Calibri"/>
              </a:rPr>
              <a:t>whenever possible.</a:t>
            </a:r>
            <a:endParaRPr sz="1200"/>
          </a:p>
          <a:p>
            <a:pPr marL="0" marR="0" lvl="0" indent="0" algn="l" rtl="0">
              <a:spcBef>
                <a:spcPts val="0"/>
              </a:spcBef>
              <a:spcAft>
                <a:spcPts val="0"/>
              </a:spcAft>
              <a:buNone/>
            </a:pPr>
            <a:r>
              <a:rPr lang="en-US" sz="1200" b="0" i="1" u="none" strike="noStrike" cap="none">
                <a:solidFill>
                  <a:schemeClr val="dk1"/>
                </a:solidFill>
                <a:latin typeface="Calibri"/>
                <a:ea typeface="Calibri"/>
                <a:cs typeface="Calibri"/>
                <a:sym typeface="Calibri"/>
              </a:rPr>
              <a:t>We will print the posters – please do not change the overall size of the poster.</a:t>
            </a:r>
            <a:endParaRPr sz="1200"/>
          </a:p>
        </p:txBody>
      </p:sp>
      <p:sp>
        <p:nvSpPr>
          <p:cNvPr id="20" name="Shape 2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t>1</a:t>
            </a:fld>
            <a:endParaRPr sz="12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0"/>
            <a:ext cx="617220" cy="38404801"/>
          </a:xfrm>
          <a:prstGeom prst="rect">
            <a:avLst/>
          </a:prstGeom>
          <a:solidFill>
            <a:srgbClr val="39275B">
              <a:alpha val="8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 name="Shape 11"/>
          <p:cNvSpPr/>
          <p:nvPr/>
        </p:nvSpPr>
        <p:spPr>
          <a:xfrm>
            <a:off x="5" y="34991041"/>
            <a:ext cx="2832761" cy="2560320"/>
          </a:xfrm>
          <a:prstGeom prst="rect">
            <a:avLst/>
          </a:prstGeom>
          <a:solidFill>
            <a:srgbClr val="39275B"/>
          </a:solidFill>
          <a:ln>
            <a:noFill/>
          </a:ln>
          <a:effectLst>
            <a:outerShdw dist="38100" dir="3600019" algn="br" rotWithShape="0">
              <a:srgbClr val="80808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 name="Shape 12" descr="UW_W-Logo_RGB.png"/>
          <p:cNvPicPr preferRelativeResize="0"/>
          <p:nvPr/>
        </p:nvPicPr>
        <p:blipFill rotWithShape="1">
          <a:blip r:embed="rId3">
            <a:alphaModFix/>
          </a:blip>
          <a:srcRect/>
          <a:stretch/>
        </p:blipFill>
        <p:spPr>
          <a:xfrm>
            <a:off x="531872" y="35631122"/>
            <a:ext cx="1906528" cy="1283729"/>
          </a:xfrm>
          <a:prstGeom prst="rect">
            <a:avLst/>
          </a:prstGeom>
          <a:noFill/>
          <a:ln>
            <a:noFill/>
          </a:ln>
        </p:spPr>
      </p:pic>
      <p:pic>
        <p:nvPicPr>
          <p:cNvPr id="13" name="Shape 13" descr="COE_UW_bl_ppt.jpg"/>
          <p:cNvPicPr preferRelativeResize="0"/>
          <p:nvPr/>
        </p:nvPicPr>
        <p:blipFill rotWithShape="1">
          <a:blip r:embed="rId4">
            <a:alphaModFix/>
          </a:blip>
          <a:srcRect/>
          <a:stretch/>
        </p:blipFill>
        <p:spPr>
          <a:xfrm>
            <a:off x="3105150" y="35433000"/>
            <a:ext cx="10534650" cy="1813560"/>
          </a:xfrm>
          <a:prstGeom prst="rect">
            <a:avLst/>
          </a:prstGeom>
          <a:noFill/>
          <a:ln>
            <a:noFill/>
          </a:ln>
        </p:spPr>
      </p:pic>
      <p:sp>
        <p:nvSpPr>
          <p:cNvPr id="14" name="Shape 14"/>
          <p:cNvSpPr/>
          <p:nvPr/>
        </p:nvSpPr>
        <p:spPr>
          <a:xfrm>
            <a:off x="5" y="762000"/>
            <a:ext cx="32918395" cy="3200400"/>
          </a:xfrm>
          <a:prstGeom prst="rect">
            <a:avLst/>
          </a:prstGeom>
          <a:solidFill>
            <a:srgbClr val="39275B"/>
          </a:solidFill>
          <a:ln>
            <a:noFill/>
          </a:ln>
          <a:effectLst>
            <a:outerShdw dist="38100" dir="3600019" algn="br" rotWithShape="0">
              <a:srgbClr val="808080">
                <a:alpha val="1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Shape 15"/>
          <p:cNvPicPr preferRelativeResize="0"/>
          <p:nvPr/>
        </p:nvPicPr>
        <p:blipFill rotWithShape="1">
          <a:blip r:embed="rId5">
            <a:alphaModFix/>
          </a:blip>
          <a:srcRect/>
          <a:stretch/>
        </p:blipFill>
        <p:spPr>
          <a:xfrm>
            <a:off x="22319570" y="762000"/>
            <a:ext cx="10598828" cy="319438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12"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2" name="Shape 22"/>
          <p:cNvSpPr txBox="1"/>
          <p:nvPr/>
        </p:nvSpPr>
        <p:spPr>
          <a:xfrm>
            <a:off x="685800" y="1221968"/>
            <a:ext cx="20955000" cy="249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7500" b="1">
                <a:solidFill>
                  <a:srgbClr val="EFEFEF"/>
                </a:solidFill>
                <a:latin typeface="Roboto"/>
                <a:ea typeface="Roboto"/>
                <a:cs typeface="Roboto"/>
                <a:sym typeface="Roboto"/>
              </a:rPr>
              <a:t>Team Transfer </a:t>
            </a:r>
            <a:endParaRPr sz="7500" b="1">
              <a:solidFill>
                <a:srgbClr val="EFEFEF"/>
              </a:solidFill>
              <a:latin typeface="Roboto"/>
              <a:ea typeface="Roboto"/>
              <a:cs typeface="Roboto"/>
              <a:sym typeface="Roboto"/>
            </a:endParaRPr>
          </a:p>
          <a:p>
            <a:pPr marL="0" marR="0" lvl="0" indent="0" algn="l" rtl="0">
              <a:spcBef>
                <a:spcPts val="0"/>
              </a:spcBef>
              <a:spcAft>
                <a:spcPts val="0"/>
              </a:spcAft>
              <a:buNone/>
            </a:pPr>
            <a:r>
              <a:rPr lang="en-US" sz="3000">
                <a:solidFill>
                  <a:srgbClr val="D8D8D8"/>
                </a:solidFill>
                <a:latin typeface="Roboto"/>
                <a:ea typeface="Roboto"/>
                <a:cs typeface="Roboto"/>
                <a:sym typeface="Roboto"/>
              </a:rPr>
              <a:t>Hyeongju Choi, Ritika Gupta, Jasmine Hawkins, Sharon Heung, Yoonbo Shim</a:t>
            </a:r>
            <a:endParaRPr sz="3000" baseline="30000">
              <a:solidFill>
                <a:srgbClr val="D8D8D8"/>
              </a:solidFill>
              <a:latin typeface="Roboto"/>
              <a:ea typeface="Roboto"/>
              <a:cs typeface="Roboto"/>
              <a:sym typeface="Roboto"/>
            </a:endParaRPr>
          </a:p>
          <a:p>
            <a:pPr marL="0" lvl="0" indent="0" rtl="0">
              <a:spcBef>
                <a:spcPts val="0"/>
              </a:spcBef>
              <a:spcAft>
                <a:spcPts val="0"/>
              </a:spcAft>
              <a:buClr>
                <a:schemeClr val="dk1"/>
              </a:buClr>
              <a:buFont typeface="Arial"/>
              <a:buNone/>
            </a:pPr>
            <a:r>
              <a:rPr lang="en-US" sz="3000">
                <a:solidFill>
                  <a:srgbClr val="D8D8D8"/>
                </a:solidFill>
                <a:latin typeface="Roboto"/>
                <a:ea typeface="Roboto"/>
                <a:cs typeface="Roboto"/>
                <a:sym typeface="Roboto"/>
              </a:rPr>
              <a:t>Departments of Bioengineering, Human Centered Design and Engineering, Mechanical Engineering</a:t>
            </a:r>
            <a:endParaRPr sz="4000">
              <a:solidFill>
                <a:srgbClr val="D8D8D8"/>
              </a:solidFill>
              <a:latin typeface="Encode Sans"/>
              <a:ea typeface="Encode Sans"/>
              <a:cs typeface="Encode Sans"/>
              <a:sym typeface="Encode Sans"/>
            </a:endParaRPr>
          </a:p>
        </p:txBody>
      </p:sp>
      <p:sp>
        <p:nvSpPr>
          <p:cNvPr id="23" name="Shape 23"/>
          <p:cNvSpPr txBox="1"/>
          <p:nvPr/>
        </p:nvSpPr>
        <p:spPr>
          <a:xfrm>
            <a:off x="1447800" y="4287376"/>
            <a:ext cx="11049000" cy="10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300" b="1">
                <a:solidFill>
                  <a:schemeClr val="dk1"/>
                </a:solidFill>
                <a:latin typeface="Roboto"/>
                <a:ea typeface="Roboto"/>
                <a:cs typeface="Roboto"/>
                <a:sym typeface="Roboto"/>
              </a:rPr>
              <a:t>The Challenge</a:t>
            </a:r>
            <a:endParaRPr sz="6300" b="1">
              <a:solidFill>
                <a:schemeClr val="dk1"/>
              </a:solidFill>
              <a:latin typeface="Roboto"/>
              <a:ea typeface="Roboto"/>
              <a:cs typeface="Roboto"/>
              <a:sym typeface="Roboto"/>
            </a:endParaRPr>
          </a:p>
        </p:txBody>
      </p:sp>
      <p:sp>
        <p:nvSpPr>
          <p:cNvPr id="24" name="Shape 24"/>
          <p:cNvSpPr txBox="1"/>
          <p:nvPr/>
        </p:nvSpPr>
        <p:spPr>
          <a:xfrm>
            <a:off x="17339175" y="34764750"/>
            <a:ext cx="14547000" cy="311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000">
                <a:solidFill>
                  <a:schemeClr val="dk1"/>
                </a:solidFill>
                <a:latin typeface="Roboto Medium"/>
                <a:ea typeface="Roboto Medium"/>
                <a:cs typeface="Roboto Medium"/>
                <a:sym typeface="Roboto Medium"/>
              </a:rPr>
              <a:t>Acknowledgements</a:t>
            </a:r>
            <a:endParaRPr>
              <a:latin typeface="Roboto Medium"/>
              <a:ea typeface="Roboto Medium"/>
              <a:cs typeface="Roboto Medium"/>
              <a:sym typeface="Roboto Medium"/>
            </a:endParaRPr>
          </a:p>
          <a:p>
            <a:pPr marL="0" marR="0" lvl="0" indent="0" algn="l" rtl="0">
              <a:spcBef>
                <a:spcPts val="0"/>
              </a:spcBef>
              <a:spcAft>
                <a:spcPts val="0"/>
              </a:spcAft>
              <a:buNone/>
            </a:pPr>
            <a:r>
              <a:rPr lang="en-US" sz="3200">
                <a:solidFill>
                  <a:schemeClr val="dk1"/>
                </a:solidFill>
                <a:latin typeface="Roboto Light"/>
                <a:ea typeface="Roboto Light"/>
                <a:cs typeface="Roboto Light"/>
                <a:sym typeface="Roboto Light"/>
              </a:rPr>
              <a:t>Thank you to Carolee and Tom Mathers, George Zatloka, Dr. Kat M. Steele, Dr. Heather Feldner,  Dr. Dianne Hendricks, Dr. Anat Caspi, and the Capitol Hill Tool Library for your help and cooperation! We also thank the Mathers Fund to Empower &amp; Improve Human Ability for their ongoing support of HuskyADAPT. </a:t>
            </a:r>
            <a:endParaRPr sz="3200">
              <a:solidFill>
                <a:schemeClr val="dk1"/>
              </a:solidFill>
              <a:latin typeface="Roboto Light"/>
              <a:ea typeface="Roboto Light"/>
              <a:cs typeface="Roboto Light"/>
              <a:sym typeface="Roboto Light"/>
            </a:endParaRPr>
          </a:p>
        </p:txBody>
      </p:sp>
      <p:grpSp>
        <p:nvGrpSpPr>
          <p:cNvPr id="25" name="Shape 25"/>
          <p:cNvGrpSpPr/>
          <p:nvPr/>
        </p:nvGrpSpPr>
        <p:grpSpPr>
          <a:xfrm>
            <a:off x="17262963" y="29650633"/>
            <a:ext cx="14547063" cy="5511705"/>
            <a:chOff x="17616913" y="4759483"/>
            <a:chExt cx="14547063" cy="5511705"/>
          </a:xfrm>
        </p:grpSpPr>
        <p:sp>
          <p:nvSpPr>
            <p:cNvPr id="26" name="Shape 26"/>
            <p:cNvSpPr txBox="1"/>
            <p:nvPr/>
          </p:nvSpPr>
          <p:spPr>
            <a:xfrm>
              <a:off x="17616913" y="4759483"/>
              <a:ext cx="11049000" cy="10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300" b="1">
                  <a:solidFill>
                    <a:schemeClr val="dk1"/>
                  </a:solidFill>
                  <a:latin typeface="Roboto"/>
                  <a:ea typeface="Roboto"/>
                  <a:cs typeface="Roboto"/>
                  <a:sym typeface="Roboto"/>
                </a:rPr>
                <a:t>Future Plans</a:t>
              </a:r>
              <a:endParaRPr sz="6300" b="1">
                <a:solidFill>
                  <a:schemeClr val="dk1"/>
                </a:solidFill>
                <a:latin typeface="Roboto"/>
                <a:ea typeface="Roboto"/>
                <a:cs typeface="Roboto"/>
                <a:sym typeface="Roboto"/>
              </a:endParaRPr>
            </a:p>
          </p:txBody>
        </p:sp>
        <p:sp>
          <p:nvSpPr>
            <p:cNvPr id="27" name="Shape 27"/>
            <p:cNvSpPr/>
            <p:nvPr/>
          </p:nvSpPr>
          <p:spPr>
            <a:xfrm>
              <a:off x="17847975" y="6026188"/>
              <a:ext cx="14316000" cy="4245000"/>
            </a:xfrm>
            <a:prstGeom prst="rect">
              <a:avLst/>
            </a:prstGeom>
            <a:noFill/>
            <a:ln>
              <a:noFill/>
            </a:ln>
          </p:spPr>
          <p:txBody>
            <a:bodyPr spcFirstLastPara="1" wrap="square" lIns="91425" tIns="45700" rIns="91425" bIns="45700" anchor="t" anchorCtr="0">
              <a:noAutofit/>
            </a:bodyPr>
            <a:lstStyle/>
            <a:p>
              <a:pPr marL="457200" marR="0" lvl="0" indent="-469900" algn="l" rtl="0">
                <a:lnSpc>
                  <a:spcPct val="115000"/>
                </a:lnSpc>
                <a:spcBef>
                  <a:spcPts val="0"/>
                </a:spcBef>
                <a:spcAft>
                  <a:spcPts val="0"/>
                </a:spcAft>
                <a:buClr>
                  <a:schemeClr val="dk1"/>
                </a:buClr>
                <a:buSzPts val="3800"/>
                <a:buFont typeface="Roboto"/>
                <a:buChar char="●"/>
              </a:pPr>
              <a:r>
                <a:rPr lang="en-US" sz="3800">
                  <a:solidFill>
                    <a:schemeClr val="dk1"/>
                  </a:solidFill>
                  <a:latin typeface="Roboto"/>
                  <a:ea typeface="Roboto"/>
                  <a:cs typeface="Roboto"/>
                  <a:sym typeface="Roboto"/>
                </a:rPr>
                <a:t>Make our design more lightweight and compact</a:t>
              </a:r>
              <a:endParaRPr sz="3800">
                <a:solidFill>
                  <a:schemeClr val="dk1"/>
                </a:solidFill>
                <a:latin typeface="Roboto"/>
                <a:ea typeface="Roboto"/>
                <a:cs typeface="Roboto"/>
                <a:sym typeface="Roboto"/>
              </a:endParaRPr>
            </a:p>
            <a:p>
              <a:pPr marL="457200" marR="0" lvl="0" indent="-469900" algn="l" rtl="0">
                <a:lnSpc>
                  <a:spcPct val="115000"/>
                </a:lnSpc>
                <a:spcBef>
                  <a:spcPts val="0"/>
                </a:spcBef>
                <a:spcAft>
                  <a:spcPts val="0"/>
                </a:spcAft>
                <a:buClr>
                  <a:schemeClr val="dk1"/>
                </a:buClr>
                <a:buSzPts val="3800"/>
                <a:buFont typeface="Roboto"/>
                <a:buChar char="●"/>
              </a:pPr>
              <a:r>
                <a:rPr lang="en-US" sz="3800">
                  <a:solidFill>
                    <a:schemeClr val="dk1"/>
                  </a:solidFill>
                  <a:latin typeface="Roboto"/>
                  <a:ea typeface="Roboto"/>
                  <a:cs typeface="Roboto"/>
                  <a:sym typeface="Roboto"/>
                </a:rPr>
                <a:t>Conduct more usability tests</a:t>
              </a:r>
              <a:endParaRPr sz="3800">
                <a:solidFill>
                  <a:schemeClr val="dk1"/>
                </a:solidFill>
                <a:latin typeface="Roboto"/>
                <a:ea typeface="Roboto"/>
                <a:cs typeface="Roboto"/>
                <a:sym typeface="Roboto"/>
              </a:endParaRPr>
            </a:p>
            <a:p>
              <a:pPr marL="457200" marR="0" lvl="0" indent="-469900" algn="l" rtl="0">
                <a:lnSpc>
                  <a:spcPct val="115000"/>
                </a:lnSpc>
                <a:spcBef>
                  <a:spcPts val="0"/>
                </a:spcBef>
                <a:spcAft>
                  <a:spcPts val="0"/>
                </a:spcAft>
                <a:buClr>
                  <a:schemeClr val="dk1"/>
                </a:buClr>
                <a:buSzPts val="3800"/>
                <a:buFont typeface="Roboto"/>
                <a:buChar char="●"/>
              </a:pPr>
              <a:r>
                <a:rPr lang="en-US" sz="3800">
                  <a:solidFill>
                    <a:schemeClr val="dk1"/>
                  </a:solidFill>
                  <a:latin typeface="Roboto"/>
                  <a:ea typeface="Roboto"/>
                  <a:cs typeface="Roboto"/>
                  <a:sym typeface="Roboto"/>
                </a:rPr>
                <a:t>Improve the efficiency and speed of our device</a:t>
              </a:r>
              <a:endParaRPr sz="3800">
                <a:solidFill>
                  <a:schemeClr val="dk1"/>
                </a:solidFill>
                <a:latin typeface="Roboto"/>
                <a:ea typeface="Roboto"/>
                <a:cs typeface="Roboto"/>
                <a:sym typeface="Roboto"/>
              </a:endParaRPr>
            </a:p>
            <a:p>
              <a:pPr marL="457200" marR="0" lvl="0" indent="-469900" algn="l" rtl="0">
                <a:lnSpc>
                  <a:spcPct val="115000"/>
                </a:lnSpc>
                <a:spcBef>
                  <a:spcPts val="0"/>
                </a:spcBef>
                <a:spcAft>
                  <a:spcPts val="0"/>
                </a:spcAft>
                <a:buClr>
                  <a:schemeClr val="dk1"/>
                </a:buClr>
                <a:buSzPts val="3800"/>
                <a:buFont typeface="Roboto"/>
                <a:buChar char="●"/>
              </a:pPr>
              <a:r>
                <a:rPr lang="en-US" sz="3800">
                  <a:solidFill>
                    <a:schemeClr val="dk1"/>
                  </a:solidFill>
                  <a:latin typeface="Roboto"/>
                  <a:ea typeface="Roboto"/>
                  <a:cs typeface="Roboto"/>
                  <a:sym typeface="Roboto"/>
                </a:rPr>
                <a:t>Understand the scope of our tool’s functions</a:t>
              </a:r>
              <a:endParaRPr sz="3800">
                <a:solidFill>
                  <a:schemeClr val="dk1"/>
                </a:solidFill>
                <a:latin typeface="Roboto"/>
                <a:ea typeface="Roboto"/>
                <a:cs typeface="Roboto"/>
                <a:sym typeface="Roboto"/>
              </a:endParaRPr>
            </a:p>
            <a:p>
              <a:pPr marL="457200" marR="0" lvl="0" indent="-469900" algn="l" rtl="0">
                <a:lnSpc>
                  <a:spcPct val="115000"/>
                </a:lnSpc>
                <a:spcBef>
                  <a:spcPts val="0"/>
                </a:spcBef>
                <a:spcAft>
                  <a:spcPts val="0"/>
                </a:spcAft>
                <a:buClr>
                  <a:schemeClr val="dk1"/>
                </a:buClr>
                <a:buSzPts val="3800"/>
                <a:buFont typeface="Roboto"/>
                <a:buChar char="●"/>
              </a:pPr>
              <a:r>
                <a:rPr lang="en-US" sz="3800">
                  <a:solidFill>
                    <a:schemeClr val="dk1"/>
                  </a:solidFill>
                  <a:latin typeface="Roboto"/>
                  <a:ea typeface="Roboto"/>
                  <a:cs typeface="Roboto"/>
                  <a:sym typeface="Roboto"/>
                </a:rPr>
                <a:t>Implement remote-controlled function for independent use</a:t>
              </a:r>
              <a:endParaRPr sz="3800">
                <a:solidFill>
                  <a:schemeClr val="dk1"/>
                </a:solidFill>
                <a:latin typeface="Roboto"/>
                <a:ea typeface="Roboto"/>
                <a:cs typeface="Roboto"/>
                <a:sym typeface="Roboto"/>
              </a:endParaRPr>
            </a:p>
            <a:p>
              <a:pPr marL="0" marR="0" lvl="0" indent="0" algn="l" rtl="0">
                <a:spcBef>
                  <a:spcPts val="1000"/>
                </a:spcBef>
                <a:spcAft>
                  <a:spcPts val="0"/>
                </a:spcAft>
                <a:buNone/>
              </a:pPr>
              <a:endParaRPr sz="3800" i="1">
                <a:solidFill>
                  <a:schemeClr val="dk1"/>
                </a:solidFill>
                <a:latin typeface="Roboto"/>
                <a:ea typeface="Roboto"/>
                <a:cs typeface="Roboto"/>
                <a:sym typeface="Roboto"/>
              </a:endParaRPr>
            </a:p>
            <a:p>
              <a:pPr marL="0" marR="0" lvl="0" indent="0" algn="l" rtl="0">
                <a:spcBef>
                  <a:spcPts val="0"/>
                </a:spcBef>
                <a:spcAft>
                  <a:spcPts val="0"/>
                </a:spcAft>
                <a:buNone/>
              </a:pPr>
              <a:endParaRPr sz="3800" i="1">
                <a:solidFill>
                  <a:schemeClr val="dk1"/>
                </a:solidFill>
                <a:latin typeface="Roboto"/>
                <a:ea typeface="Roboto"/>
                <a:cs typeface="Roboto"/>
                <a:sym typeface="Roboto"/>
              </a:endParaRPr>
            </a:p>
            <a:p>
              <a:pPr marL="0" marR="0" lvl="0" indent="0" algn="l" rtl="0">
                <a:spcBef>
                  <a:spcPts val="0"/>
                </a:spcBef>
                <a:spcAft>
                  <a:spcPts val="0"/>
                </a:spcAft>
                <a:buNone/>
              </a:pPr>
              <a:endParaRPr sz="3800" i="1">
                <a:solidFill>
                  <a:schemeClr val="dk1"/>
                </a:solidFill>
                <a:latin typeface="Roboto"/>
                <a:ea typeface="Roboto"/>
                <a:cs typeface="Roboto"/>
                <a:sym typeface="Roboto"/>
              </a:endParaRPr>
            </a:p>
          </p:txBody>
        </p:sp>
      </p:grpSp>
      <p:pic>
        <p:nvPicPr>
          <p:cNvPr id="28" name="Shape 28"/>
          <p:cNvPicPr preferRelativeResize="0"/>
          <p:nvPr/>
        </p:nvPicPr>
        <p:blipFill rotWithShape="1">
          <a:blip r:embed="rId3">
            <a:alphaModFix/>
          </a:blip>
          <a:srcRect t="6755" b="29873"/>
          <a:stretch/>
        </p:blipFill>
        <p:spPr>
          <a:xfrm>
            <a:off x="18209525" y="1104900"/>
            <a:ext cx="3431276" cy="2493000"/>
          </a:xfrm>
          <a:prstGeom prst="rect">
            <a:avLst/>
          </a:prstGeom>
          <a:noFill/>
          <a:ln>
            <a:noFill/>
          </a:ln>
        </p:spPr>
      </p:pic>
      <p:grpSp>
        <p:nvGrpSpPr>
          <p:cNvPr id="29" name="Shape 29"/>
          <p:cNvGrpSpPr/>
          <p:nvPr/>
        </p:nvGrpSpPr>
        <p:grpSpPr>
          <a:xfrm>
            <a:off x="16577177" y="4416080"/>
            <a:ext cx="16321500" cy="11853189"/>
            <a:chOff x="1119223" y="12208762"/>
            <a:chExt cx="16321500" cy="13471063"/>
          </a:xfrm>
        </p:grpSpPr>
        <p:sp>
          <p:nvSpPr>
            <p:cNvPr id="30" name="Shape 30"/>
            <p:cNvSpPr txBox="1"/>
            <p:nvPr/>
          </p:nvSpPr>
          <p:spPr>
            <a:xfrm>
              <a:off x="1119223" y="12208762"/>
              <a:ext cx="16321500" cy="10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300" b="1">
                  <a:solidFill>
                    <a:schemeClr val="dk1"/>
                  </a:solidFill>
                  <a:latin typeface="Roboto"/>
                  <a:ea typeface="Roboto"/>
                  <a:cs typeface="Roboto"/>
                  <a:sym typeface="Roboto"/>
                </a:rPr>
                <a:t>“Jack” of All Transfers</a:t>
              </a:r>
              <a:endParaRPr sz="6300" b="1">
                <a:solidFill>
                  <a:schemeClr val="dk1"/>
                </a:solidFill>
                <a:latin typeface="Roboto"/>
                <a:ea typeface="Roboto"/>
                <a:cs typeface="Roboto"/>
                <a:sym typeface="Roboto"/>
              </a:endParaRPr>
            </a:p>
            <a:p>
              <a:pPr marL="457200" marR="0" lvl="0" indent="0" algn="l" rtl="0">
                <a:spcBef>
                  <a:spcPts val="0"/>
                </a:spcBef>
                <a:spcAft>
                  <a:spcPts val="0"/>
                </a:spcAft>
                <a:buNone/>
              </a:pPr>
              <a:endParaRPr>
                <a:latin typeface="Roboto Light"/>
                <a:ea typeface="Roboto Light"/>
                <a:cs typeface="Roboto Light"/>
                <a:sym typeface="Roboto Light"/>
              </a:endParaRPr>
            </a:p>
          </p:txBody>
        </p:sp>
        <p:sp>
          <p:nvSpPr>
            <p:cNvPr id="31" name="Shape 31"/>
            <p:cNvSpPr txBox="1"/>
            <p:nvPr/>
          </p:nvSpPr>
          <p:spPr>
            <a:xfrm>
              <a:off x="1495725" y="13345325"/>
              <a:ext cx="14316000" cy="1233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800" i="1">
                  <a:latin typeface="Roboto"/>
                  <a:ea typeface="Roboto"/>
                  <a:cs typeface="Roboto"/>
                  <a:sym typeface="Roboto"/>
                </a:rPr>
                <a:t>“Jack” of All Transfers is a </a:t>
              </a:r>
              <a:r>
                <a:rPr lang="en-US" sz="3800" b="1" i="1">
                  <a:latin typeface="Roboto"/>
                  <a:ea typeface="Roboto"/>
                  <a:cs typeface="Roboto"/>
                  <a:sym typeface="Roboto"/>
                </a:rPr>
                <a:t>3-component transfer tool </a:t>
              </a:r>
              <a:r>
                <a:rPr lang="en-US" sz="3800" i="1">
                  <a:latin typeface="Roboto"/>
                  <a:ea typeface="Roboto"/>
                  <a:cs typeface="Roboto"/>
                  <a:sym typeface="Roboto"/>
                </a:rPr>
                <a:t>comprised of a steel base, harness, and electric jack. </a:t>
              </a:r>
              <a:endParaRPr sz="3800" i="1">
                <a:latin typeface="Roboto"/>
                <a:ea typeface="Roboto"/>
                <a:cs typeface="Roboto"/>
                <a:sym typeface="Roboto"/>
              </a:endParaRPr>
            </a:p>
            <a:p>
              <a:pPr marL="0" lvl="0" indent="0" rtl="0">
                <a:spcBef>
                  <a:spcPts val="1000"/>
                </a:spcBef>
                <a:spcAft>
                  <a:spcPts val="0"/>
                </a:spcAft>
                <a:buNone/>
              </a:pPr>
              <a:endParaRPr sz="1000">
                <a:latin typeface="Roboto"/>
                <a:ea typeface="Roboto"/>
                <a:cs typeface="Roboto"/>
                <a:sym typeface="Roboto"/>
              </a:endParaRPr>
            </a:p>
            <a:p>
              <a:pPr marL="0" lvl="0" indent="0" rtl="0">
                <a:lnSpc>
                  <a:spcPct val="115000"/>
                </a:lnSpc>
                <a:spcBef>
                  <a:spcPts val="1000"/>
                </a:spcBef>
                <a:spcAft>
                  <a:spcPts val="0"/>
                </a:spcAft>
                <a:buNone/>
              </a:pPr>
              <a:r>
                <a:rPr lang="en-US" sz="3800" b="1">
                  <a:solidFill>
                    <a:srgbClr val="A61C00"/>
                  </a:solidFill>
                  <a:latin typeface="Roboto"/>
                  <a:ea typeface="Roboto"/>
                  <a:cs typeface="Roboto"/>
                  <a:sym typeface="Roboto"/>
                </a:rPr>
                <a:t>1. Steel Base</a:t>
              </a:r>
              <a:endParaRPr sz="3800" b="1">
                <a:solidFill>
                  <a:srgbClr val="A61C00"/>
                </a:solidFill>
                <a:latin typeface="Roboto"/>
                <a:ea typeface="Roboto"/>
                <a:cs typeface="Roboto"/>
                <a:sym typeface="Roboto"/>
              </a:endParaRPr>
            </a:p>
            <a:p>
              <a:pPr marL="914400" lvl="0" indent="-469900" rtl="0">
                <a:lnSpc>
                  <a:spcPct val="115000"/>
                </a:lnSpc>
                <a:spcBef>
                  <a:spcPts val="1000"/>
                </a:spcBef>
                <a:spcAft>
                  <a:spcPts val="0"/>
                </a:spcAft>
                <a:buSzPts val="3800"/>
                <a:buFont typeface="Roboto"/>
                <a:buChar char="+"/>
              </a:pPr>
              <a:r>
                <a:rPr lang="en-US" sz="3800">
                  <a:latin typeface="Roboto"/>
                  <a:ea typeface="Roboto"/>
                  <a:cs typeface="Roboto"/>
                  <a:sym typeface="Roboto"/>
                </a:rPr>
                <a:t>Angle adjustable for different chairs</a:t>
              </a:r>
              <a:endParaRPr sz="3800">
                <a:latin typeface="Roboto"/>
                <a:ea typeface="Roboto"/>
                <a:cs typeface="Roboto"/>
                <a:sym typeface="Roboto"/>
              </a:endParaRPr>
            </a:p>
            <a:p>
              <a:pPr marL="914400" lvl="0" indent="-469900" rtl="0">
                <a:lnSpc>
                  <a:spcPct val="115000"/>
                </a:lnSpc>
                <a:spcBef>
                  <a:spcPts val="0"/>
                </a:spcBef>
                <a:spcAft>
                  <a:spcPts val="0"/>
                </a:spcAft>
                <a:buSzPts val="3800"/>
                <a:buFont typeface="Roboto"/>
                <a:buChar char="+"/>
              </a:pPr>
              <a:r>
                <a:rPr lang="en-US" sz="3800">
                  <a:solidFill>
                    <a:schemeClr val="dk1"/>
                  </a:solidFill>
                  <a:latin typeface="Roboto"/>
                  <a:ea typeface="Roboto"/>
                  <a:cs typeface="Roboto"/>
                  <a:sym typeface="Roboto"/>
                </a:rPr>
                <a:t>Height adjustable for </a:t>
              </a:r>
              <a:r>
                <a:rPr lang="en-US" sz="3800">
                  <a:latin typeface="Roboto"/>
                  <a:ea typeface="Roboto"/>
                  <a:cs typeface="Roboto"/>
                  <a:sym typeface="Roboto"/>
                </a:rPr>
                <a:t>people of different heights </a:t>
              </a:r>
              <a:endParaRPr sz="3800">
                <a:latin typeface="Roboto"/>
                <a:ea typeface="Roboto"/>
                <a:cs typeface="Roboto"/>
                <a:sym typeface="Roboto"/>
              </a:endParaRPr>
            </a:p>
            <a:p>
              <a:pPr marL="914400" lvl="0" indent="-469900" rtl="0">
                <a:lnSpc>
                  <a:spcPct val="115000"/>
                </a:lnSpc>
                <a:spcBef>
                  <a:spcPts val="0"/>
                </a:spcBef>
                <a:spcAft>
                  <a:spcPts val="0"/>
                </a:spcAft>
                <a:buSzPts val="3800"/>
                <a:buFont typeface="Roboto"/>
                <a:buChar char="+"/>
              </a:pPr>
              <a:r>
                <a:rPr lang="en-US" sz="3800">
                  <a:latin typeface="Roboto"/>
                  <a:ea typeface="Roboto"/>
                  <a:cs typeface="Roboto"/>
                  <a:sym typeface="Roboto"/>
                </a:rPr>
                <a:t>Easily transportable with lockable wheels and </a:t>
              </a:r>
              <a:r>
                <a:rPr lang="en-US" sz="3800">
                  <a:solidFill>
                    <a:schemeClr val="dk1"/>
                  </a:solidFill>
                  <a:latin typeface="Roboto"/>
                  <a:ea typeface="Roboto"/>
                  <a:cs typeface="Roboto"/>
                  <a:sym typeface="Roboto"/>
                </a:rPr>
                <a:t>foldable parts </a:t>
              </a:r>
              <a:endParaRPr sz="3800">
                <a:latin typeface="Roboto"/>
                <a:ea typeface="Roboto"/>
                <a:cs typeface="Roboto"/>
                <a:sym typeface="Roboto"/>
              </a:endParaRPr>
            </a:p>
            <a:p>
              <a:pPr marL="457200" lvl="0" indent="0" rtl="0">
                <a:lnSpc>
                  <a:spcPct val="115000"/>
                </a:lnSpc>
                <a:spcBef>
                  <a:spcPts val="1000"/>
                </a:spcBef>
                <a:spcAft>
                  <a:spcPts val="0"/>
                </a:spcAft>
                <a:buNone/>
              </a:pPr>
              <a:endParaRPr sz="1000">
                <a:latin typeface="Roboto"/>
                <a:ea typeface="Roboto"/>
                <a:cs typeface="Roboto"/>
                <a:sym typeface="Roboto"/>
              </a:endParaRPr>
            </a:p>
            <a:p>
              <a:pPr marL="0" lvl="0" indent="0" rtl="0">
                <a:lnSpc>
                  <a:spcPct val="115000"/>
                </a:lnSpc>
                <a:spcBef>
                  <a:spcPts val="1000"/>
                </a:spcBef>
                <a:spcAft>
                  <a:spcPts val="0"/>
                </a:spcAft>
                <a:buNone/>
              </a:pPr>
              <a:r>
                <a:rPr lang="en-US" sz="3800" b="1">
                  <a:solidFill>
                    <a:srgbClr val="A61C00"/>
                  </a:solidFill>
                  <a:latin typeface="Roboto"/>
                  <a:ea typeface="Roboto"/>
                  <a:cs typeface="Roboto"/>
                  <a:sym typeface="Roboto"/>
                </a:rPr>
                <a:t>2. Electric Jack </a:t>
              </a:r>
              <a:endParaRPr sz="3800" b="1">
                <a:solidFill>
                  <a:srgbClr val="A61C00"/>
                </a:solidFill>
                <a:latin typeface="Roboto"/>
                <a:ea typeface="Roboto"/>
                <a:cs typeface="Roboto"/>
                <a:sym typeface="Roboto"/>
              </a:endParaRPr>
            </a:p>
            <a:p>
              <a:pPr marL="914400" lvl="0" indent="-469900" rtl="0">
                <a:lnSpc>
                  <a:spcPct val="115000"/>
                </a:lnSpc>
                <a:spcBef>
                  <a:spcPts val="1000"/>
                </a:spcBef>
                <a:spcAft>
                  <a:spcPts val="0"/>
                </a:spcAft>
                <a:buSzPts val="3800"/>
                <a:buFont typeface="Roboto"/>
                <a:buChar char="+"/>
              </a:pPr>
              <a:r>
                <a:rPr lang="en-US" sz="3800">
                  <a:latin typeface="Roboto"/>
                  <a:ea typeface="Roboto"/>
                  <a:cs typeface="Roboto"/>
                  <a:sym typeface="Roboto"/>
                </a:rPr>
                <a:t>Supports large range of human weights</a:t>
              </a:r>
              <a:endParaRPr sz="3800">
                <a:latin typeface="Roboto"/>
                <a:ea typeface="Roboto"/>
                <a:cs typeface="Roboto"/>
                <a:sym typeface="Roboto"/>
              </a:endParaRPr>
            </a:p>
            <a:p>
              <a:pPr marL="914400" lvl="0" indent="-469900" rtl="0">
                <a:lnSpc>
                  <a:spcPct val="115000"/>
                </a:lnSpc>
                <a:spcBef>
                  <a:spcPts val="0"/>
                </a:spcBef>
                <a:spcAft>
                  <a:spcPts val="0"/>
                </a:spcAft>
                <a:buSzPts val="3800"/>
                <a:buFont typeface="Roboto"/>
                <a:buChar char="+"/>
              </a:pPr>
              <a:r>
                <a:rPr lang="en-US" sz="3800">
                  <a:latin typeface="Roboto"/>
                  <a:ea typeface="Roboto"/>
                  <a:cs typeface="Roboto"/>
                  <a:sym typeface="Roboto"/>
                </a:rPr>
                <a:t>Prevents side force</a:t>
              </a:r>
              <a:endParaRPr sz="3800">
                <a:latin typeface="Roboto"/>
                <a:ea typeface="Roboto"/>
                <a:cs typeface="Roboto"/>
                <a:sym typeface="Roboto"/>
              </a:endParaRPr>
            </a:p>
            <a:p>
              <a:pPr marL="914400" lvl="0" indent="-469900" rtl="0">
                <a:lnSpc>
                  <a:spcPct val="115000"/>
                </a:lnSpc>
                <a:spcBef>
                  <a:spcPts val="0"/>
                </a:spcBef>
                <a:spcAft>
                  <a:spcPts val="0"/>
                </a:spcAft>
                <a:buClr>
                  <a:schemeClr val="dk1"/>
                </a:buClr>
                <a:buSzPts val="3800"/>
                <a:buFont typeface="Roboto"/>
                <a:buChar char="-"/>
              </a:pPr>
              <a:r>
                <a:rPr lang="en-US" sz="3800">
                  <a:solidFill>
                    <a:schemeClr val="dk1"/>
                  </a:solidFill>
                  <a:latin typeface="Roboto"/>
                  <a:ea typeface="Roboto"/>
                  <a:cs typeface="Roboto"/>
                  <a:sym typeface="Roboto"/>
                </a:rPr>
                <a:t>Moves slowly</a:t>
              </a:r>
              <a:endParaRPr sz="3800">
                <a:latin typeface="Roboto"/>
                <a:ea typeface="Roboto"/>
                <a:cs typeface="Roboto"/>
                <a:sym typeface="Roboto"/>
              </a:endParaRPr>
            </a:p>
            <a:p>
              <a:pPr marL="457200" lvl="0" indent="0" rtl="0">
                <a:lnSpc>
                  <a:spcPct val="115000"/>
                </a:lnSpc>
                <a:spcBef>
                  <a:spcPts val="1000"/>
                </a:spcBef>
                <a:spcAft>
                  <a:spcPts val="0"/>
                </a:spcAft>
                <a:buNone/>
              </a:pPr>
              <a:endParaRPr sz="1000">
                <a:latin typeface="Roboto"/>
                <a:ea typeface="Roboto"/>
                <a:cs typeface="Roboto"/>
                <a:sym typeface="Roboto"/>
              </a:endParaRPr>
            </a:p>
            <a:p>
              <a:pPr marL="0" lvl="0" indent="0" rtl="0">
                <a:lnSpc>
                  <a:spcPct val="115000"/>
                </a:lnSpc>
                <a:spcBef>
                  <a:spcPts val="1000"/>
                </a:spcBef>
                <a:spcAft>
                  <a:spcPts val="0"/>
                </a:spcAft>
                <a:buNone/>
              </a:pPr>
              <a:r>
                <a:rPr lang="en-US" sz="3800" b="1">
                  <a:solidFill>
                    <a:srgbClr val="A61C00"/>
                  </a:solidFill>
                  <a:latin typeface="Roboto"/>
                  <a:ea typeface="Roboto"/>
                  <a:cs typeface="Roboto"/>
                  <a:sym typeface="Roboto"/>
                </a:rPr>
                <a:t>3. Harness </a:t>
              </a:r>
              <a:endParaRPr sz="3800" b="1">
                <a:solidFill>
                  <a:srgbClr val="A61C00"/>
                </a:solidFill>
                <a:latin typeface="Roboto"/>
                <a:ea typeface="Roboto"/>
                <a:cs typeface="Roboto"/>
                <a:sym typeface="Roboto"/>
              </a:endParaRPr>
            </a:p>
            <a:p>
              <a:pPr marL="914400" lvl="0" indent="-469900" rtl="0">
                <a:lnSpc>
                  <a:spcPct val="115000"/>
                </a:lnSpc>
                <a:spcBef>
                  <a:spcPts val="1000"/>
                </a:spcBef>
                <a:spcAft>
                  <a:spcPts val="0"/>
                </a:spcAft>
                <a:buClr>
                  <a:schemeClr val="dk1"/>
                </a:buClr>
                <a:buSzPts val="3800"/>
                <a:buFont typeface="Roboto"/>
                <a:buChar char="+"/>
              </a:pPr>
              <a:r>
                <a:rPr lang="en-US" sz="3800">
                  <a:solidFill>
                    <a:schemeClr val="dk1"/>
                  </a:solidFill>
                  <a:latin typeface="Roboto"/>
                  <a:ea typeface="Roboto"/>
                  <a:cs typeface="Roboto"/>
                  <a:sym typeface="Roboto"/>
                </a:rPr>
                <a:t>Comfortable and secure</a:t>
              </a:r>
              <a:endParaRPr sz="3800">
                <a:solidFill>
                  <a:schemeClr val="dk1"/>
                </a:solidFill>
                <a:latin typeface="Roboto"/>
                <a:ea typeface="Roboto"/>
                <a:cs typeface="Roboto"/>
                <a:sym typeface="Roboto"/>
              </a:endParaRPr>
            </a:p>
            <a:p>
              <a:pPr marL="914400" lvl="0" indent="-469900" rtl="0">
                <a:lnSpc>
                  <a:spcPct val="115000"/>
                </a:lnSpc>
                <a:spcBef>
                  <a:spcPts val="0"/>
                </a:spcBef>
                <a:spcAft>
                  <a:spcPts val="0"/>
                </a:spcAft>
                <a:buClr>
                  <a:schemeClr val="dk1"/>
                </a:buClr>
                <a:buSzPts val="3800"/>
                <a:buFont typeface="Roboto"/>
                <a:buChar char="-"/>
              </a:pPr>
              <a:r>
                <a:rPr lang="en-US" sz="3800">
                  <a:solidFill>
                    <a:schemeClr val="dk1"/>
                  </a:solidFill>
                  <a:latin typeface="Roboto"/>
                  <a:ea typeface="Roboto"/>
                  <a:cs typeface="Roboto"/>
                  <a:sym typeface="Roboto"/>
                </a:rPr>
                <a:t>May not be practical for taking on and off</a:t>
              </a:r>
              <a:endParaRPr sz="3800">
                <a:solidFill>
                  <a:schemeClr val="dk1"/>
                </a:solidFill>
                <a:latin typeface="Roboto"/>
                <a:ea typeface="Roboto"/>
                <a:cs typeface="Roboto"/>
                <a:sym typeface="Roboto"/>
              </a:endParaRPr>
            </a:p>
            <a:p>
              <a:pPr marL="914400" lvl="0" indent="-469900" rtl="0">
                <a:lnSpc>
                  <a:spcPct val="115000"/>
                </a:lnSpc>
                <a:spcBef>
                  <a:spcPts val="0"/>
                </a:spcBef>
                <a:spcAft>
                  <a:spcPts val="0"/>
                </a:spcAft>
                <a:buClr>
                  <a:schemeClr val="dk1"/>
                </a:buClr>
                <a:buSzPts val="3800"/>
                <a:buFont typeface="Roboto"/>
                <a:buChar char="-"/>
              </a:pPr>
              <a:r>
                <a:rPr lang="en-US" sz="3800">
                  <a:solidFill>
                    <a:schemeClr val="dk1"/>
                  </a:solidFill>
                  <a:latin typeface="Roboto"/>
                  <a:ea typeface="Roboto"/>
                  <a:cs typeface="Roboto"/>
                  <a:sym typeface="Roboto"/>
                </a:rPr>
                <a:t>May feel obtrusive to wear</a:t>
              </a:r>
              <a:endParaRPr sz="3800">
                <a:solidFill>
                  <a:schemeClr val="dk1"/>
                </a:solidFill>
                <a:latin typeface="Roboto"/>
                <a:ea typeface="Roboto"/>
                <a:cs typeface="Roboto"/>
                <a:sym typeface="Roboto"/>
              </a:endParaRPr>
            </a:p>
            <a:p>
              <a:pPr marL="457200" lvl="0" indent="0" rtl="0">
                <a:lnSpc>
                  <a:spcPct val="115000"/>
                </a:lnSpc>
                <a:spcBef>
                  <a:spcPts val="1000"/>
                </a:spcBef>
                <a:spcAft>
                  <a:spcPts val="1000"/>
                </a:spcAft>
                <a:buNone/>
              </a:pPr>
              <a:endParaRPr sz="3600" i="1">
                <a:latin typeface="Roboto"/>
                <a:ea typeface="Roboto"/>
                <a:cs typeface="Roboto"/>
                <a:sym typeface="Roboto"/>
              </a:endParaRPr>
            </a:p>
          </p:txBody>
        </p:sp>
      </p:grpSp>
      <p:pic>
        <p:nvPicPr>
          <p:cNvPr id="32" name="Shape 32"/>
          <p:cNvPicPr preferRelativeResize="0"/>
          <p:nvPr/>
        </p:nvPicPr>
        <p:blipFill>
          <a:blip r:embed="rId4">
            <a:alphaModFix/>
          </a:blip>
          <a:stretch>
            <a:fillRect/>
          </a:stretch>
        </p:blipFill>
        <p:spPr>
          <a:xfrm>
            <a:off x="24569348" y="16789523"/>
            <a:ext cx="8057025" cy="12344291"/>
          </a:xfrm>
          <a:prstGeom prst="rect">
            <a:avLst/>
          </a:prstGeom>
          <a:noFill/>
          <a:ln>
            <a:noFill/>
          </a:ln>
        </p:spPr>
      </p:pic>
      <p:pic>
        <p:nvPicPr>
          <p:cNvPr id="33" name="Shape 33"/>
          <p:cNvPicPr preferRelativeResize="0"/>
          <p:nvPr/>
        </p:nvPicPr>
        <p:blipFill rotWithShape="1">
          <a:blip r:embed="rId5">
            <a:alphaModFix/>
          </a:blip>
          <a:srcRect l="27859" r="13052"/>
          <a:stretch/>
        </p:blipFill>
        <p:spPr>
          <a:xfrm>
            <a:off x="17644570" y="17332025"/>
            <a:ext cx="6924780" cy="11719276"/>
          </a:xfrm>
          <a:prstGeom prst="rect">
            <a:avLst/>
          </a:prstGeom>
          <a:noFill/>
          <a:ln>
            <a:noFill/>
          </a:ln>
        </p:spPr>
      </p:pic>
      <p:grpSp>
        <p:nvGrpSpPr>
          <p:cNvPr id="34" name="Shape 34"/>
          <p:cNvGrpSpPr/>
          <p:nvPr/>
        </p:nvGrpSpPr>
        <p:grpSpPr>
          <a:xfrm>
            <a:off x="19283081" y="19196877"/>
            <a:ext cx="739484" cy="839596"/>
            <a:chOff x="34134643" y="19480625"/>
            <a:chExt cx="791400" cy="791400"/>
          </a:xfrm>
        </p:grpSpPr>
        <p:sp>
          <p:nvSpPr>
            <p:cNvPr id="35" name="Shape 35"/>
            <p:cNvSpPr/>
            <p:nvPr/>
          </p:nvSpPr>
          <p:spPr>
            <a:xfrm>
              <a:off x="34134643" y="19480625"/>
              <a:ext cx="791400" cy="791400"/>
            </a:xfrm>
            <a:prstGeom prst="ellipse">
              <a:avLst/>
            </a:pr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txBox="1"/>
            <p:nvPr/>
          </p:nvSpPr>
          <p:spPr>
            <a:xfrm>
              <a:off x="34336150" y="19563250"/>
              <a:ext cx="428700" cy="47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000" b="1">
                  <a:solidFill>
                    <a:srgbClr val="FFFFFF"/>
                  </a:solidFill>
                  <a:latin typeface="Roboto"/>
                  <a:ea typeface="Roboto"/>
                  <a:cs typeface="Roboto"/>
                  <a:sym typeface="Roboto"/>
                </a:rPr>
                <a:t>2</a:t>
              </a:r>
              <a:endParaRPr sz="3000" b="1">
                <a:solidFill>
                  <a:srgbClr val="FFFFFF"/>
                </a:solidFill>
                <a:latin typeface="Roboto"/>
                <a:ea typeface="Roboto"/>
                <a:cs typeface="Roboto"/>
                <a:sym typeface="Roboto"/>
              </a:endParaRPr>
            </a:p>
          </p:txBody>
        </p:sp>
      </p:grpSp>
      <p:grpSp>
        <p:nvGrpSpPr>
          <p:cNvPr id="37" name="Shape 37"/>
          <p:cNvGrpSpPr/>
          <p:nvPr/>
        </p:nvGrpSpPr>
        <p:grpSpPr>
          <a:xfrm>
            <a:off x="29939934" y="21635278"/>
            <a:ext cx="739484" cy="839596"/>
            <a:chOff x="29247105" y="17636026"/>
            <a:chExt cx="791400" cy="791400"/>
          </a:xfrm>
        </p:grpSpPr>
        <p:sp>
          <p:nvSpPr>
            <p:cNvPr id="38" name="Shape 38"/>
            <p:cNvSpPr/>
            <p:nvPr/>
          </p:nvSpPr>
          <p:spPr>
            <a:xfrm>
              <a:off x="29247105" y="17636026"/>
              <a:ext cx="791400" cy="791400"/>
            </a:xfrm>
            <a:prstGeom prst="ellipse">
              <a:avLst/>
            </a:pr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p:nvPr/>
          </p:nvSpPr>
          <p:spPr>
            <a:xfrm>
              <a:off x="29448613" y="17718651"/>
              <a:ext cx="428700" cy="47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000" b="1">
                  <a:solidFill>
                    <a:srgbClr val="FFFFFF"/>
                  </a:solidFill>
                  <a:latin typeface="Roboto"/>
                  <a:ea typeface="Roboto"/>
                  <a:cs typeface="Roboto"/>
                  <a:sym typeface="Roboto"/>
                </a:rPr>
                <a:t>3</a:t>
              </a:r>
              <a:endParaRPr sz="3000" b="1">
                <a:solidFill>
                  <a:srgbClr val="FFFFFF"/>
                </a:solidFill>
                <a:latin typeface="Roboto"/>
                <a:ea typeface="Roboto"/>
                <a:cs typeface="Roboto"/>
                <a:sym typeface="Roboto"/>
              </a:endParaRPr>
            </a:p>
          </p:txBody>
        </p:sp>
      </p:grpSp>
      <p:grpSp>
        <p:nvGrpSpPr>
          <p:cNvPr id="40" name="Shape 40"/>
          <p:cNvGrpSpPr/>
          <p:nvPr/>
        </p:nvGrpSpPr>
        <p:grpSpPr>
          <a:xfrm>
            <a:off x="18311319" y="27868649"/>
            <a:ext cx="739484" cy="839596"/>
            <a:chOff x="17761341" y="12883090"/>
            <a:chExt cx="791400" cy="791400"/>
          </a:xfrm>
        </p:grpSpPr>
        <p:sp>
          <p:nvSpPr>
            <p:cNvPr id="41" name="Shape 41"/>
            <p:cNvSpPr/>
            <p:nvPr/>
          </p:nvSpPr>
          <p:spPr>
            <a:xfrm>
              <a:off x="17761341" y="12883090"/>
              <a:ext cx="791400" cy="791400"/>
            </a:xfrm>
            <a:prstGeom prst="ellipse">
              <a:avLst/>
            </a:pr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txBox="1"/>
            <p:nvPr/>
          </p:nvSpPr>
          <p:spPr>
            <a:xfrm>
              <a:off x="17962848" y="12965715"/>
              <a:ext cx="428700" cy="47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3000" b="1">
                  <a:solidFill>
                    <a:srgbClr val="FFFFFF"/>
                  </a:solidFill>
                  <a:latin typeface="Roboto"/>
                  <a:ea typeface="Roboto"/>
                  <a:cs typeface="Roboto"/>
                  <a:sym typeface="Roboto"/>
                </a:rPr>
                <a:t>1</a:t>
              </a:r>
              <a:endParaRPr sz="3000" b="1">
                <a:solidFill>
                  <a:srgbClr val="FFFFFF"/>
                </a:solidFill>
                <a:latin typeface="Roboto"/>
                <a:ea typeface="Roboto"/>
                <a:cs typeface="Roboto"/>
                <a:sym typeface="Roboto"/>
              </a:endParaRPr>
            </a:p>
          </p:txBody>
        </p:sp>
      </p:grpSp>
      <p:pic>
        <p:nvPicPr>
          <p:cNvPr id="43" name="Shape 43"/>
          <p:cNvPicPr preferRelativeResize="0"/>
          <p:nvPr/>
        </p:nvPicPr>
        <p:blipFill>
          <a:blip r:embed="rId6">
            <a:alphaModFix/>
          </a:blip>
          <a:stretch>
            <a:fillRect/>
          </a:stretch>
        </p:blipFill>
        <p:spPr>
          <a:xfrm>
            <a:off x="4581413" y="19145784"/>
            <a:ext cx="5189736" cy="4266849"/>
          </a:xfrm>
          <a:prstGeom prst="rect">
            <a:avLst/>
          </a:prstGeom>
          <a:noFill/>
          <a:ln w="9525" cap="flat" cmpd="sng">
            <a:solidFill>
              <a:srgbClr val="741B47"/>
            </a:solidFill>
            <a:prstDash val="solid"/>
            <a:round/>
            <a:headEnd type="none" w="sm" len="sm"/>
            <a:tailEnd type="none" w="sm" len="sm"/>
          </a:ln>
        </p:spPr>
      </p:pic>
      <p:pic>
        <p:nvPicPr>
          <p:cNvPr id="44" name="Shape 44"/>
          <p:cNvPicPr preferRelativeResize="0"/>
          <p:nvPr/>
        </p:nvPicPr>
        <p:blipFill rotWithShape="1">
          <a:blip r:embed="rId7">
            <a:alphaModFix/>
          </a:blip>
          <a:srcRect t="10678" b="1146"/>
          <a:stretch/>
        </p:blipFill>
        <p:spPr>
          <a:xfrm>
            <a:off x="4581400" y="30000225"/>
            <a:ext cx="5189723" cy="4280052"/>
          </a:xfrm>
          <a:prstGeom prst="rect">
            <a:avLst/>
          </a:prstGeom>
          <a:noFill/>
          <a:ln w="9525" cap="flat" cmpd="sng">
            <a:solidFill>
              <a:srgbClr val="741B47"/>
            </a:solidFill>
            <a:prstDash val="solid"/>
            <a:round/>
            <a:headEnd type="none" w="sm" len="sm"/>
            <a:tailEnd type="none" w="sm" len="sm"/>
          </a:ln>
        </p:spPr>
      </p:pic>
      <p:pic>
        <p:nvPicPr>
          <p:cNvPr id="45" name="Shape 45"/>
          <p:cNvPicPr preferRelativeResize="0"/>
          <p:nvPr/>
        </p:nvPicPr>
        <p:blipFill rotWithShape="1">
          <a:blip r:embed="rId8">
            <a:alphaModFix/>
          </a:blip>
          <a:srcRect b="10071"/>
          <a:stretch/>
        </p:blipFill>
        <p:spPr>
          <a:xfrm>
            <a:off x="4591125" y="24573000"/>
            <a:ext cx="5189723" cy="4266851"/>
          </a:xfrm>
          <a:prstGeom prst="rect">
            <a:avLst/>
          </a:prstGeom>
          <a:noFill/>
          <a:ln w="9525" cap="flat" cmpd="sng">
            <a:solidFill>
              <a:srgbClr val="741B47"/>
            </a:solidFill>
            <a:prstDash val="solid"/>
            <a:round/>
            <a:headEnd type="none" w="sm" len="sm"/>
            <a:tailEnd type="none" w="sm" len="sm"/>
          </a:ln>
        </p:spPr>
      </p:pic>
      <p:pic>
        <p:nvPicPr>
          <p:cNvPr id="46" name="Shape 46"/>
          <p:cNvPicPr preferRelativeResize="0"/>
          <p:nvPr/>
        </p:nvPicPr>
        <p:blipFill rotWithShape="1">
          <a:blip r:embed="rId9">
            <a:alphaModFix/>
          </a:blip>
          <a:srcRect b="10281"/>
          <a:stretch/>
        </p:blipFill>
        <p:spPr>
          <a:xfrm>
            <a:off x="9986900" y="19139175"/>
            <a:ext cx="5189723" cy="4266851"/>
          </a:xfrm>
          <a:prstGeom prst="rect">
            <a:avLst/>
          </a:prstGeom>
          <a:noFill/>
          <a:ln w="9525" cap="flat" cmpd="sng">
            <a:solidFill>
              <a:srgbClr val="741B47"/>
            </a:solidFill>
            <a:prstDash val="solid"/>
            <a:round/>
            <a:headEnd type="none" w="sm" len="sm"/>
            <a:tailEnd type="none" w="sm" len="sm"/>
          </a:ln>
        </p:spPr>
      </p:pic>
      <p:sp>
        <p:nvSpPr>
          <p:cNvPr id="47" name="Shape 47"/>
          <p:cNvSpPr txBox="1"/>
          <p:nvPr/>
        </p:nvSpPr>
        <p:spPr>
          <a:xfrm>
            <a:off x="3133612" y="23895084"/>
            <a:ext cx="10777200" cy="47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i="1">
                <a:latin typeface="Roboto"/>
                <a:ea typeface="Roboto"/>
                <a:cs typeface="Roboto"/>
                <a:sym typeface="Roboto"/>
              </a:rPr>
              <a:t>Buying supplies at Pacific Industrial &amp; Home Depot</a:t>
            </a:r>
            <a:endParaRPr sz="2800" i="1">
              <a:latin typeface="Roboto"/>
              <a:ea typeface="Roboto"/>
              <a:cs typeface="Roboto"/>
              <a:sym typeface="Roboto"/>
            </a:endParaRPr>
          </a:p>
        </p:txBody>
      </p:sp>
      <p:sp>
        <p:nvSpPr>
          <p:cNvPr id="48" name="Shape 48"/>
          <p:cNvSpPr txBox="1"/>
          <p:nvPr/>
        </p:nvSpPr>
        <p:spPr>
          <a:xfrm>
            <a:off x="3288563" y="18389809"/>
            <a:ext cx="11494200" cy="40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000" i="1">
                <a:latin typeface="Roboto"/>
                <a:ea typeface="Roboto"/>
                <a:cs typeface="Roboto"/>
                <a:sym typeface="Roboto"/>
              </a:rPr>
              <a:t>Finalizing our device dimensions  |   Ordered materials</a:t>
            </a:r>
            <a:endParaRPr sz="3000" i="1">
              <a:latin typeface="Roboto"/>
              <a:ea typeface="Roboto"/>
              <a:cs typeface="Roboto"/>
              <a:sym typeface="Roboto"/>
            </a:endParaRPr>
          </a:p>
        </p:txBody>
      </p:sp>
      <p:sp>
        <p:nvSpPr>
          <p:cNvPr id="49" name="Shape 49"/>
          <p:cNvSpPr txBox="1"/>
          <p:nvPr/>
        </p:nvSpPr>
        <p:spPr>
          <a:xfrm>
            <a:off x="4591124" y="29317850"/>
            <a:ext cx="9156000" cy="476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800" i="1">
                <a:latin typeface="Roboto"/>
                <a:ea typeface="Roboto"/>
                <a:cs typeface="Roboto"/>
                <a:sym typeface="Roboto"/>
              </a:rPr>
              <a:t>Welding and drilling at Capitol Hill Tool Library </a:t>
            </a:r>
            <a:endParaRPr sz="2800" i="1">
              <a:latin typeface="Roboto"/>
              <a:ea typeface="Roboto"/>
              <a:cs typeface="Roboto"/>
              <a:sym typeface="Roboto"/>
            </a:endParaRPr>
          </a:p>
        </p:txBody>
      </p:sp>
      <p:sp>
        <p:nvSpPr>
          <p:cNvPr id="50" name="Shape 50"/>
          <p:cNvSpPr txBox="1"/>
          <p:nvPr/>
        </p:nvSpPr>
        <p:spPr>
          <a:xfrm>
            <a:off x="557214" y="14769049"/>
            <a:ext cx="2505300" cy="21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800" b="1"/>
              <a:t>Week 1</a:t>
            </a:r>
            <a:endParaRPr sz="3800" b="1"/>
          </a:p>
          <a:p>
            <a:pPr marL="0" lvl="0" indent="0" algn="ctr" rtl="0">
              <a:spcBef>
                <a:spcPts val="0"/>
              </a:spcBef>
              <a:spcAft>
                <a:spcPts val="0"/>
              </a:spcAft>
              <a:buNone/>
            </a:pPr>
            <a:r>
              <a:rPr lang="en-US" sz="3800" b="1"/>
              <a:t>~</a:t>
            </a:r>
            <a:endParaRPr sz="3800" b="1"/>
          </a:p>
          <a:p>
            <a:pPr marL="0" lvl="0" indent="0" algn="ctr" rtl="0">
              <a:spcBef>
                <a:spcPts val="0"/>
              </a:spcBef>
              <a:spcAft>
                <a:spcPts val="0"/>
              </a:spcAft>
              <a:buNone/>
            </a:pPr>
            <a:r>
              <a:rPr lang="en-US" sz="3800" b="1"/>
              <a:t>Week 2</a:t>
            </a:r>
            <a:endParaRPr sz="3800" b="1"/>
          </a:p>
          <a:p>
            <a:pPr marL="0" lvl="0" indent="0" rtl="0">
              <a:spcBef>
                <a:spcPts val="0"/>
              </a:spcBef>
              <a:spcAft>
                <a:spcPts val="0"/>
              </a:spcAft>
              <a:buNone/>
            </a:pPr>
            <a:endParaRPr sz="3800"/>
          </a:p>
          <a:p>
            <a:pPr marL="0" lvl="0" indent="0" rtl="0">
              <a:spcBef>
                <a:spcPts val="0"/>
              </a:spcBef>
              <a:spcAft>
                <a:spcPts val="0"/>
              </a:spcAft>
              <a:buNone/>
            </a:pPr>
            <a:endParaRPr sz="3800"/>
          </a:p>
        </p:txBody>
      </p:sp>
      <p:sp>
        <p:nvSpPr>
          <p:cNvPr id="51" name="Shape 51"/>
          <p:cNvSpPr txBox="1"/>
          <p:nvPr/>
        </p:nvSpPr>
        <p:spPr>
          <a:xfrm>
            <a:off x="557214" y="20187817"/>
            <a:ext cx="2505300" cy="21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800" b="1"/>
              <a:t>Week 3</a:t>
            </a:r>
            <a:endParaRPr sz="3800" b="1"/>
          </a:p>
          <a:p>
            <a:pPr marL="0" lvl="0" indent="0" algn="ctr" rtl="0">
              <a:spcBef>
                <a:spcPts val="0"/>
              </a:spcBef>
              <a:spcAft>
                <a:spcPts val="0"/>
              </a:spcAft>
              <a:buNone/>
            </a:pPr>
            <a:r>
              <a:rPr lang="en-US" sz="3800" b="1"/>
              <a:t>~</a:t>
            </a:r>
            <a:endParaRPr sz="3800" b="1"/>
          </a:p>
          <a:p>
            <a:pPr marL="0" lvl="0" indent="0" algn="ctr" rtl="0">
              <a:spcBef>
                <a:spcPts val="0"/>
              </a:spcBef>
              <a:spcAft>
                <a:spcPts val="0"/>
              </a:spcAft>
              <a:buNone/>
            </a:pPr>
            <a:r>
              <a:rPr lang="en-US" sz="3800" b="1"/>
              <a:t>Week 4</a:t>
            </a:r>
            <a:endParaRPr sz="3800" b="1"/>
          </a:p>
          <a:p>
            <a:pPr marL="0" lvl="0" indent="0" rtl="0">
              <a:spcBef>
                <a:spcPts val="0"/>
              </a:spcBef>
              <a:spcAft>
                <a:spcPts val="0"/>
              </a:spcAft>
              <a:buNone/>
            </a:pPr>
            <a:endParaRPr sz="3800"/>
          </a:p>
          <a:p>
            <a:pPr marL="0" lvl="0" indent="0" rtl="0">
              <a:spcBef>
                <a:spcPts val="0"/>
              </a:spcBef>
              <a:spcAft>
                <a:spcPts val="0"/>
              </a:spcAft>
              <a:buNone/>
            </a:pPr>
            <a:endParaRPr sz="3800"/>
          </a:p>
        </p:txBody>
      </p:sp>
      <p:sp>
        <p:nvSpPr>
          <p:cNvPr id="52" name="Shape 52"/>
          <p:cNvSpPr txBox="1"/>
          <p:nvPr/>
        </p:nvSpPr>
        <p:spPr>
          <a:xfrm>
            <a:off x="557214" y="25606573"/>
            <a:ext cx="2505300" cy="21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800" b="1"/>
              <a:t>Week 5</a:t>
            </a:r>
            <a:endParaRPr sz="3800" b="1"/>
          </a:p>
          <a:p>
            <a:pPr marL="0" lvl="0" indent="0" algn="ctr" rtl="0">
              <a:spcBef>
                <a:spcPts val="0"/>
              </a:spcBef>
              <a:spcAft>
                <a:spcPts val="0"/>
              </a:spcAft>
              <a:buNone/>
            </a:pPr>
            <a:r>
              <a:rPr lang="en-US" sz="3800" b="1"/>
              <a:t>~</a:t>
            </a:r>
            <a:endParaRPr sz="3800" b="1"/>
          </a:p>
          <a:p>
            <a:pPr marL="0" lvl="0" indent="0" algn="ctr" rtl="0">
              <a:spcBef>
                <a:spcPts val="0"/>
              </a:spcBef>
              <a:spcAft>
                <a:spcPts val="0"/>
              </a:spcAft>
              <a:buNone/>
            </a:pPr>
            <a:r>
              <a:rPr lang="en-US" sz="3800" b="1"/>
              <a:t>Week 6</a:t>
            </a:r>
            <a:endParaRPr sz="3800" b="1"/>
          </a:p>
          <a:p>
            <a:pPr marL="0" lvl="0" indent="0" rtl="0">
              <a:spcBef>
                <a:spcPts val="0"/>
              </a:spcBef>
              <a:spcAft>
                <a:spcPts val="0"/>
              </a:spcAft>
              <a:buNone/>
            </a:pPr>
            <a:endParaRPr sz="3800"/>
          </a:p>
          <a:p>
            <a:pPr marL="0" lvl="0" indent="0" rtl="0">
              <a:spcBef>
                <a:spcPts val="0"/>
              </a:spcBef>
              <a:spcAft>
                <a:spcPts val="0"/>
              </a:spcAft>
              <a:buNone/>
            </a:pPr>
            <a:endParaRPr sz="3800"/>
          </a:p>
        </p:txBody>
      </p:sp>
      <p:sp>
        <p:nvSpPr>
          <p:cNvPr id="53" name="Shape 53"/>
          <p:cNvSpPr txBox="1"/>
          <p:nvPr/>
        </p:nvSpPr>
        <p:spPr>
          <a:xfrm>
            <a:off x="557214" y="30973153"/>
            <a:ext cx="2505300" cy="218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800" b="1"/>
              <a:t>Week 7</a:t>
            </a:r>
            <a:endParaRPr sz="3800" b="1"/>
          </a:p>
          <a:p>
            <a:pPr marL="0" lvl="0" indent="0" algn="ctr" rtl="0">
              <a:spcBef>
                <a:spcPts val="0"/>
              </a:spcBef>
              <a:spcAft>
                <a:spcPts val="0"/>
              </a:spcAft>
              <a:buNone/>
            </a:pPr>
            <a:r>
              <a:rPr lang="en-US" sz="3800" b="1"/>
              <a:t>~</a:t>
            </a:r>
            <a:endParaRPr sz="3800" b="1"/>
          </a:p>
          <a:p>
            <a:pPr marL="0" lvl="0" indent="0" algn="ctr" rtl="0">
              <a:spcBef>
                <a:spcPts val="0"/>
              </a:spcBef>
              <a:spcAft>
                <a:spcPts val="0"/>
              </a:spcAft>
              <a:buNone/>
            </a:pPr>
            <a:r>
              <a:rPr lang="en-US" sz="3800" b="1"/>
              <a:t>Week 9</a:t>
            </a:r>
            <a:endParaRPr sz="3800" b="1"/>
          </a:p>
          <a:p>
            <a:pPr marL="0" lvl="0" indent="0" rtl="0">
              <a:spcBef>
                <a:spcPts val="0"/>
              </a:spcBef>
              <a:spcAft>
                <a:spcPts val="0"/>
              </a:spcAft>
              <a:buNone/>
            </a:pPr>
            <a:endParaRPr sz="3800"/>
          </a:p>
          <a:p>
            <a:pPr marL="0" lvl="0" indent="0" rtl="0">
              <a:spcBef>
                <a:spcPts val="0"/>
              </a:spcBef>
              <a:spcAft>
                <a:spcPts val="0"/>
              </a:spcAft>
              <a:buNone/>
            </a:pPr>
            <a:endParaRPr sz="3800"/>
          </a:p>
        </p:txBody>
      </p:sp>
      <p:sp>
        <p:nvSpPr>
          <p:cNvPr id="54" name="Shape 54"/>
          <p:cNvSpPr/>
          <p:nvPr/>
        </p:nvSpPr>
        <p:spPr>
          <a:xfrm rot="-5400000" flipH="1">
            <a:off x="1019063" y="31531158"/>
            <a:ext cx="5605800" cy="1066800"/>
          </a:xfrm>
          <a:prstGeom prst="chevron">
            <a:avLst>
              <a:gd name="adj"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rot="-5400000" flipH="1">
            <a:off x="1019063" y="26164583"/>
            <a:ext cx="5605800" cy="1066800"/>
          </a:xfrm>
          <a:prstGeom prst="chevron">
            <a:avLst>
              <a:gd name="adj" fmla="val 50000"/>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5400000" flipH="1">
            <a:off x="1019063" y="20768508"/>
            <a:ext cx="5605800" cy="1066800"/>
          </a:xfrm>
          <a:prstGeom prst="chevron">
            <a:avLst>
              <a:gd name="adj" fmla="val 50000"/>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rot="-5400000" flipH="1">
            <a:off x="1019063" y="15358308"/>
            <a:ext cx="5605800" cy="1066800"/>
          </a:xfrm>
          <a:prstGeom prst="chevron">
            <a:avLst>
              <a:gd name="adj" fmla="val 50000"/>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8" name="Shape 58"/>
          <p:cNvPicPr preferRelativeResize="0"/>
          <p:nvPr/>
        </p:nvPicPr>
        <p:blipFill>
          <a:blip r:embed="rId10">
            <a:alphaModFix/>
          </a:blip>
          <a:stretch>
            <a:fillRect/>
          </a:stretch>
        </p:blipFill>
        <p:spPr>
          <a:xfrm>
            <a:off x="4581413" y="13974009"/>
            <a:ext cx="5130327" cy="4100975"/>
          </a:xfrm>
          <a:prstGeom prst="rect">
            <a:avLst/>
          </a:prstGeom>
          <a:noFill/>
          <a:ln>
            <a:noFill/>
          </a:ln>
        </p:spPr>
      </p:pic>
      <p:sp>
        <p:nvSpPr>
          <p:cNvPr id="59" name="Shape 59"/>
          <p:cNvSpPr txBox="1"/>
          <p:nvPr/>
        </p:nvSpPr>
        <p:spPr>
          <a:xfrm>
            <a:off x="4429013" y="13258978"/>
            <a:ext cx="5862600" cy="47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i="1">
                <a:latin typeface="Roboto"/>
                <a:ea typeface="Roboto"/>
                <a:cs typeface="Roboto"/>
                <a:sym typeface="Roboto"/>
              </a:rPr>
              <a:t>Build a prototype - Linear Acturator</a:t>
            </a:r>
            <a:endParaRPr sz="2800" i="1">
              <a:latin typeface="Roboto"/>
              <a:ea typeface="Roboto"/>
              <a:cs typeface="Roboto"/>
              <a:sym typeface="Roboto"/>
            </a:endParaRPr>
          </a:p>
        </p:txBody>
      </p:sp>
      <p:pic>
        <p:nvPicPr>
          <p:cNvPr id="60" name="Shape 60"/>
          <p:cNvPicPr preferRelativeResize="0"/>
          <p:nvPr/>
        </p:nvPicPr>
        <p:blipFill>
          <a:blip r:embed="rId11">
            <a:alphaModFix/>
          </a:blip>
          <a:stretch>
            <a:fillRect/>
          </a:stretch>
        </p:blipFill>
        <p:spPr>
          <a:xfrm>
            <a:off x="9991763" y="24557959"/>
            <a:ext cx="5189724" cy="4280050"/>
          </a:xfrm>
          <a:prstGeom prst="rect">
            <a:avLst/>
          </a:prstGeom>
          <a:noFill/>
          <a:ln w="9525" cap="flat" cmpd="sng">
            <a:solidFill>
              <a:srgbClr val="741B47"/>
            </a:solidFill>
            <a:prstDash val="solid"/>
            <a:round/>
            <a:headEnd type="none" w="sm" len="sm"/>
            <a:tailEnd type="none" w="sm" len="sm"/>
          </a:ln>
        </p:spPr>
      </p:pic>
      <p:sp>
        <p:nvSpPr>
          <p:cNvPr id="61" name="Shape 61"/>
          <p:cNvSpPr txBox="1"/>
          <p:nvPr/>
        </p:nvSpPr>
        <p:spPr>
          <a:xfrm>
            <a:off x="1375869" y="11687111"/>
            <a:ext cx="11049000" cy="10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300" b="1">
                <a:solidFill>
                  <a:schemeClr val="dk1"/>
                </a:solidFill>
                <a:latin typeface="Roboto"/>
                <a:ea typeface="Roboto"/>
                <a:cs typeface="Roboto"/>
                <a:sym typeface="Roboto"/>
              </a:rPr>
              <a:t>Timeline Winter Quarter 2018</a:t>
            </a:r>
            <a:endParaRPr sz="6300" b="1">
              <a:solidFill>
                <a:schemeClr val="dk1"/>
              </a:solidFill>
              <a:latin typeface="Roboto"/>
              <a:ea typeface="Roboto"/>
              <a:cs typeface="Roboto"/>
              <a:sym typeface="Roboto"/>
            </a:endParaRPr>
          </a:p>
        </p:txBody>
      </p:sp>
      <p:pic>
        <p:nvPicPr>
          <p:cNvPr id="62" name="Shape 62"/>
          <p:cNvPicPr preferRelativeResize="0"/>
          <p:nvPr/>
        </p:nvPicPr>
        <p:blipFill rotWithShape="1">
          <a:blip r:embed="rId12">
            <a:alphaModFix/>
          </a:blip>
          <a:srcRect b="16303"/>
          <a:stretch/>
        </p:blipFill>
        <p:spPr>
          <a:xfrm>
            <a:off x="9997150" y="29977050"/>
            <a:ext cx="5189702" cy="4335855"/>
          </a:xfrm>
          <a:prstGeom prst="rect">
            <a:avLst/>
          </a:prstGeom>
          <a:noFill/>
          <a:ln>
            <a:noFill/>
          </a:ln>
        </p:spPr>
      </p:pic>
      <p:sp>
        <p:nvSpPr>
          <p:cNvPr id="63" name="Shape 63"/>
          <p:cNvSpPr txBox="1"/>
          <p:nvPr/>
        </p:nvSpPr>
        <p:spPr>
          <a:xfrm>
            <a:off x="1604475" y="8055225"/>
            <a:ext cx="14316000" cy="311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000">
              <a:latin typeface="Roboto"/>
              <a:ea typeface="Roboto"/>
              <a:cs typeface="Roboto"/>
              <a:sym typeface="Roboto"/>
            </a:endParaRPr>
          </a:p>
          <a:p>
            <a:pPr marL="457200" lvl="0" indent="-469900" rtl="0">
              <a:lnSpc>
                <a:spcPct val="115000"/>
              </a:lnSpc>
              <a:spcBef>
                <a:spcPts val="1000"/>
              </a:spcBef>
              <a:spcAft>
                <a:spcPts val="0"/>
              </a:spcAft>
              <a:buSzPts val="3800"/>
              <a:buFont typeface="Roboto"/>
              <a:buChar char="●"/>
            </a:pPr>
            <a:r>
              <a:rPr lang="en-US" sz="3800">
                <a:latin typeface="Roboto"/>
                <a:ea typeface="Roboto"/>
                <a:cs typeface="Roboto"/>
                <a:sym typeface="Roboto"/>
              </a:rPr>
              <a:t>Ensures </a:t>
            </a:r>
            <a:r>
              <a:rPr lang="en-US" sz="3800" b="1">
                <a:latin typeface="Roboto"/>
                <a:ea typeface="Roboto"/>
                <a:cs typeface="Roboto"/>
                <a:sym typeface="Roboto"/>
              </a:rPr>
              <a:t>safety</a:t>
            </a:r>
            <a:r>
              <a:rPr lang="en-US" sz="3800">
                <a:latin typeface="Roboto"/>
                <a:ea typeface="Roboto"/>
                <a:cs typeface="Roboto"/>
                <a:sym typeface="Roboto"/>
              </a:rPr>
              <a:t>, above all</a:t>
            </a:r>
            <a:endParaRPr sz="3800">
              <a:latin typeface="Roboto"/>
              <a:ea typeface="Roboto"/>
              <a:cs typeface="Roboto"/>
              <a:sym typeface="Roboto"/>
            </a:endParaRPr>
          </a:p>
          <a:p>
            <a:pPr marL="457200" lvl="0" indent="-469900" rtl="0">
              <a:lnSpc>
                <a:spcPct val="115000"/>
              </a:lnSpc>
              <a:spcBef>
                <a:spcPts val="0"/>
              </a:spcBef>
              <a:spcAft>
                <a:spcPts val="0"/>
              </a:spcAft>
              <a:buSzPts val="3800"/>
              <a:buFont typeface="Roboto"/>
              <a:buChar char="●"/>
            </a:pPr>
            <a:r>
              <a:rPr lang="en-US" sz="3800">
                <a:solidFill>
                  <a:schemeClr val="dk1"/>
                </a:solidFill>
                <a:latin typeface="Roboto"/>
                <a:ea typeface="Roboto"/>
                <a:cs typeface="Roboto"/>
                <a:sym typeface="Roboto"/>
              </a:rPr>
              <a:t>Reduces reliance on expensive devices and family support</a:t>
            </a:r>
            <a:endParaRPr sz="3800">
              <a:latin typeface="Roboto"/>
              <a:ea typeface="Roboto"/>
              <a:cs typeface="Roboto"/>
              <a:sym typeface="Roboto"/>
            </a:endParaRPr>
          </a:p>
          <a:p>
            <a:pPr marL="457200" lvl="0" indent="-469900" rtl="0">
              <a:lnSpc>
                <a:spcPct val="115000"/>
              </a:lnSpc>
              <a:spcBef>
                <a:spcPts val="0"/>
              </a:spcBef>
              <a:spcAft>
                <a:spcPts val="0"/>
              </a:spcAft>
              <a:buSzPts val="3800"/>
              <a:buFont typeface="Roboto"/>
              <a:buChar char="●"/>
            </a:pPr>
            <a:r>
              <a:rPr lang="en-US" sz="3800">
                <a:solidFill>
                  <a:schemeClr val="dk1"/>
                </a:solidFill>
                <a:latin typeface="Roboto"/>
                <a:ea typeface="Roboto"/>
                <a:cs typeface="Roboto"/>
                <a:sym typeface="Roboto"/>
              </a:rPr>
              <a:t>Is transportable, comfortable, and easy to use</a:t>
            </a:r>
            <a:endParaRPr sz="3800">
              <a:solidFill>
                <a:schemeClr val="dk1"/>
              </a:solidFill>
              <a:latin typeface="Roboto"/>
              <a:ea typeface="Roboto"/>
              <a:cs typeface="Roboto"/>
              <a:sym typeface="Roboto"/>
            </a:endParaRPr>
          </a:p>
          <a:p>
            <a:pPr marL="457200" lvl="0" indent="-469900" rtl="0">
              <a:lnSpc>
                <a:spcPct val="115000"/>
              </a:lnSpc>
              <a:spcBef>
                <a:spcPts val="0"/>
              </a:spcBef>
              <a:spcAft>
                <a:spcPts val="0"/>
              </a:spcAft>
              <a:buSzPts val="3800"/>
              <a:buFont typeface="Roboto"/>
              <a:buChar char="●"/>
            </a:pPr>
            <a:r>
              <a:rPr lang="en-US" sz="3800">
                <a:latin typeface="Roboto"/>
                <a:ea typeface="Roboto"/>
                <a:cs typeface="Roboto"/>
                <a:sym typeface="Roboto"/>
              </a:rPr>
              <a:t>Enables transfers from chairs, beds, toilets, and cars</a:t>
            </a:r>
            <a:endParaRPr sz="3800">
              <a:latin typeface="Roboto"/>
              <a:ea typeface="Roboto"/>
              <a:cs typeface="Roboto"/>
              <a:sym typeface="Roboto"/>
            </a:endParaRPr>
          </a:p>
          <a:p>
            <a:pPr marL="0" lvl="0" indent="0" rtl="0">
              <a:lnSpc>
                <a:spcPct val="115000"/>
              </a:lnSpc>
              <a:spcBef>
                <a:spcPts val="1000"/>
              </a:spcBef>
              <a:spcAft>
                <a:spcPts val="1000"/>
              </a:spcAft>
              <a:buNone/>
            </a:pPr>
            <a:endParaRPr sz="3500">
              <a:latin typeface="Roboto"/>
              <a:ea typeface="Roboto"/>
              <a:cs typeface="Roboto"/>
              <a:sym typeface="Roboto"/>
            </a:endParaRPr>
          </a:p>
        </p:txBody>
      </p:sp>
      <p:sp>
        <p:nvSpPr>
          <p:cNvPr id="64" name="Shape 64"/>
          <p:cNvSpPr txBox="1"/>
          <p:nvPr/>
        </p:nvSpPr>
        <p:spPr>
          <a:xfrm>
            <a:off x="1452075" y="5388000"/>
            <a:ext cx="14316000" cy="4921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3800">
                <a:latin typeface="Roboto"/>
                <a:ea typeface="Roboto"/>
                <a:cs typeface="Roboto"/>
                <a:sym typeface="Roboto"/>
              </a:rPr>
              <a:t>Individuals with limited mobility often require assistance in safely transferring from standing to sitting and standing to sitting. We have created </a:t>
            </a:r>
            <a:r>
              <a:rPr lang="en-US" sz="3800" i="1">
                <a:solidFill>
                  <a:schemeClr val="dk1"/>
                </a:solidFill>
                <a:latin typeface="Roboto"/>
                <a:ea typeface="Roboto"/>
                <a:cs typeface="Roboto"/>
                <a:sym typeface="Roboto"/>
              </a:rPr>
              <a:t>a </a:t>
            </a:r>
            <a:r>
              <a:rPr lang="en-US" sz="3800" b="1" i="1">
                <a:solidFill>
                  <a:schemeClr val="dk1"/>
                </a:solidFill>
                <a:latin typeface="Roboto"/>
                <a:ea typeface="Roboto"/>
                <a:cs typeface="Roboto"/>
                <a:sym typeface="Roboto"/>
              </a:rPr>
              <a:t>tool that supports safer transfers</a:t>
            </a:r>
            <a:r>
              <a:rPr lang="en-US" sz="3800">
                <a:latin typeface="Roboto"/>
                <a:ea typeface="Roboto"/>
                <a:cs typeface="Roboto"/>
                <a:sym typeface="Roboto"/>
              </a:rPr>
              <a:t>, encouraging independence and empowerment.  </a:t>
            </a:r>
            <a:endParaRPr sz="3800">
              <a:latin typeface="Roboto"/>
              <a:ea typeface="Roboto"/>
              <a:cs typeface="Roboto"/>
              <a:sym typeface="Roboto"/>
            </a:endParaRPr>
          </a:p>
          <a:p>
            <a:pPr marL="0" lvl="0" indent="0" rtl="0">
              <a:lnSpc>
                <a:spcPct val="115000"/>
              </a:lnSpc>
              <a:spcBef>
                <a:spcPts val="1000"/>
              </a:spcBef>
              <a:spcAft>
                <a:spcPts val="0"/>
              </a:spcAft>
              <a:buNone/>
            </a:pPr>
            <a:endParaRPr sz="3500">
              <a:latin typeface="Roboto"/>
              <a:ea typeface="Roboto"/>
              <a:cs typeface="Roboto"/>
              <a:sym typeface="Roboto"/>
            </a:endParaRPr>
          </a:p>
          <a:p>
            <a:pPr marL="0" lvl="0" indent="0" rtl="0">
              <a:lnSpc>
                <a:spcPct val="115000"/>
              </a:lnSpc>
              <a:spcBef>
                <a:spcPts val="1000"/>
              </a:spcBef>
              <a:spcAft>
                <a:spcPts val="0"/>
              </a:spcAft>
              <a:buNone/>
            </a:pPr>
            <a:endParaRPr sz="3800" i="1">
              <a:latin typeface="Roboto"/>
              <a:ea typeface="Roboto"/>
              <a:cs typeface="Roboto"/>
              <a:sym typeface="Roboto"/>
            </a:endParaRPr>
          </a:p>
          <a:p>
            <a:pPr marL="0" lvl="0" indent="0" rtl="0">
              <a:lnSpc>
                <a:spcPct val="115000"/>
              </a:lnSpc>
              <a:spcBef>
                <a:spcPts val="1000"/>
              </a:spcBef>
              <a:spcAft>
                <a:spcPts val="1000"/>
              </a:spcAft>
              <a:buNone/>
            </a:pPr>
            <a:endParaRPr sz="35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586</Words>
  <Application>Microsoft Office PowerPoint</Application>
  <PresentationFormat>Custom</PresentationFormat>
  <Paragraphs>71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Roboto Light</vt:lpstr>
      <vt:lpstr>Roboto Medium</vt:lpstr>
      <vt:lpstr>Roboto</vt:lpstr>
      <vt:lpstr>Encode Sans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 Lawler</dc:creator>
  <cp:lastModifiedBy>Joe Lawler</cp:lastModifiedBy>
  <cp:revision>1</cp:revision>
  <dcterms:modified xsi:type="dcterms:W3CDTF">2018-07-26T22:06:14Z</dcterms:modified>
</cp:coreProperties>
</file>